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8" r:id="rId2"/>
    <p:sldId id="257" r:id="rId3"/>
    <p:sldId id="256" r:id="rId4"/>
    <p:sldId id="285" r:id="rId5"/>
    <p:sldId id="279" r:id="rId6"/>
    <p:sldId id="280" r:id="rId7"/>
    <p:sldId id="278" r:id="rId8"/>
    <p:sldId id="274" r:id="rId9"/>
    <p:sldId id="281" r:id="rId10"/>
    <p:sldId id="275" r:id="rId11"/>
    <p:sldId id="276" r:id="rId12"/>
    <p:sldId id="277" r:id="rId13"/>
    <p:sldId id="283" r:id="rId14"/>
    <p:sldId id="282" r:id="rId15"/>
    <p:sldId id="270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84" r:id="rId28"/>
    <p:sldId id="272" r:id="rId29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51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C298A-CF9D-C74A-AFB2-D32D80D3FEA5}" type="datetimeFigureOut">
              <a:rPr lang="da-DK" smtClean="0"/>
              <a:t>18/01/16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3F2B7-83A3-0948-B51F-28F2D6D03D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9227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25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26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28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3F2B7-83A3-0948-B51F-28F2D6D03DAC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558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3FB5-561A-4C4D-8120-D8445ED2D428}" type="datetimeFigureOut">
              <a:rPr lang="da-DK" smtClean="0"/>
              <a:t>18/01/16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5E80-5C3B-AA40-A317-14822DD9B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221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3FB5-561A-4C4D-8120-D8445ED2D428}" type="datetimeFigureOut">
              <a:rPr lang="da-DK" smtClean="0"/>
              <a:t>18/01/16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5E80-5C3B-AA40-A317-14822DD9B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948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3FB5-561A-4C4D-8120-D8445ED2D428}" type="datetimeFigureOut">
              <a:rPr lang="da-DK" smtClean="0"/>
              <a:t>18/01/16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5E80-5C3B-AA40-A317-14822DD9B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026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3FB5-561A-4C4D-8120-D8445ED2D428}" type="datetimeFigureOut">
              <a:rPr lang="da-DK" smtClean="0"/>
              <a:t>18/01/16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5E80-5C3B-AA40-A317-14822DD9B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315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3FB5-561A-4C4D-8120-D8445ED2D428}" type="datetimeFigureOut">
              <a:rPr lang="da-DK" smtClean="0"/>
              <a:t>18/01/16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5E80-5C3B-AA40-A317-14822DD9B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047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3FB5-561A-4C4D-8120-D8445ED2D428}" type="datetimeFigureOut">
              <a:rPr lang="da-DK" smtClean="0"/>
              <a:t>18/01/16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5E80-5C3B-AA40-A317-14822DD9B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182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3FB5-561A-4C4D-8120-D8445ED2D428}" type="datetimeFigureOut">
              <a:rPr lang="da-DK" smtClean="0"/>
              <a:t>18/01/16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5E80-5C3B-AA40-A317-14822DD9B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570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3FB5-561A-4C4D-8120-D8445ED2D428}" type="datetimeFigureOut">
              <a:rPr lang="da-DK" smtClean="0"/>
              <a:t>18/01/16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5E80-5C3B-AA40-A317-14822DD9B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644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3FB5-561A-4C4D-8120-D8445ED2D428}" type="datetimeFigureOut">
              <a:rPr lang="da-DK" smtClean="0"/>
              <a:t>18/01/16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5E80-5C3B-AA40-A317-14822DD9B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497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3FB5-561A-4C4D-8120-D8445ED2D428}" type="datetimeFigureOut">
              <a:rPr lang="da-DK" smtClean="0"/>
              <a:t>18/01/16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5E80-5C3B-AA40-A317-14822DD9B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055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3FB5-561A-4C4D-8120-D8445ED2D428}" type="datetimeFigureOut">
              <a:rPr lang="da-DK" smtClean="0"/>
              <a:t>18/01/16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15E80-5C3B-AA40-A317-14822DD9B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410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E3FB5-561A-4C4D-8120-D8445ED2D428}" type="datetimeFigureOut">
              <a:rPr lang="da-DK" smtClean="0"/>
              <a:t>18/01/16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15E80-5C3B-AA40-A317-14822DD9B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072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2017059" y="1987176"/>
            <a:ext cx="48880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600" dirty="0" smtClean="0">
                <a:solidFill>
                  <a:schemeClr val="bg1"/>
                </a:solidFill>
                <a:latin typeface="Optima"/>
                <a:cs typeface="Optima"/>
              </a:rPr>
              <a:t>Heltens rejse</a:t>
            </a:r>
            <a:endParaRPr lang="da-DK" sz="6600" dirty="0">
              <a:solidFill>
                <a:schemeClr val="bg1"/>
              </a:solidFill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3993897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1. 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5472954" y="1077713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2. Opfordring til eventyr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6019861" y="1616220"/>
            <a:ext cx="1992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3. Heltens tøven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87621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1. 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5472954" y="1077713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2. Opfordring til eventyr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6019861" y="1616220"/>
            <a:ext cx="1992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3. Heltens tøven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6344054" y="2155471"/>
            <a:ext cx="2877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4. Mødet med mentoren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87621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1. 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5472954" y="1077713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2. Opfordring til eventyr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6019861" y="1616220"/>
            <a:ext cx="1992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3. Heltens tøven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6344054" y="2155471"/>
            <a:ext cx="2877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4. Mødet med mentoren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6447557" y="2811696"/>
            <a:ext cx="144859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5. </a:t>
            </a:r>
            <a:r>
              <a:rPr lang="da-DK" sz="2000" dirty="0" smtClean="0">
                <a:latin typeface="Optima"/>
                <a:cs typeface="Optima"/>
              </a:rPr>
              <a:t>Tærsklen</a:t>
            </a:r>
            <a:r>
              <a:rPr lang="da-DK" sz="2000" dirty="0" smtClean="0">
                <a:latin typeface="Optima"/>
                <a:cs typeface="Optima"/>
              </a:rPr>
              <a:t/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" dirty="0" smtClean="0">
                <a:latin typeface="Optima"/>
                <a:cs typeface="Optima"/>
              </a:rPr>
              <a:t>z</a:t>
            </a:r>
            <a:r>
              <a:rPr lang="da-DK" sz="500" dirty="0" smtClean="0">
                <a:latin typeface="Optima"/>
                <a:cs typeface="Optima"/>
              </a:rPr>
              <a:t> </a:t>
            </a:r>
            <a:br>
              <a:rPr lang="da-DK" sz="5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overskrides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87621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1. 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5472954" y="1077713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2. Opfordring til eventyr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6019861" y="1616220"/>
            <a:ext cx="1992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3. Heltens tøven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6344054" y="2155471"/>
            <a:ext cx="2877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4. Mødet med mentoren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6447557" y="2811696"/>
            <a:ext cx="144859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5. Tærsklen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" dirty="0" smtClean="0">
                <a:latin typeface="Optima"/>
                <a:cs typeface="Optima"/>
              </a:rPr>
              <a:t>z</a:t>
            </a:r>
            <a:r>
              <a:rPr lang="da-DK" sz="500" dirty="0" smtClean="0">
                <a:latin typeface="Optima"/>
                <a:cs typeface="Optima"/>
              </a:rPr>
              <a:t> </a:t>
            </a:r>
            <a:br>
              <a:rPr lang="da-DK" sz="5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overskrides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6" name="Tekstfelt 25"/>
          <p:cNvSpPr txBox="1"/>
          <p:nvPr/>
        </p:nvSpPr>
        <p:spPr>
          <a:xfrm>
            <a:off x="6310846" y="3827744"/>
            <a:ext cx="2276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6. Prøvelser 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venner og fjender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7" name="Tekstfelt 26"/>
          <p:cNvSpPr txBox="1"/>
          <p:nvPr/>
        </p:nvSpPr>
        <p:spPr>
          <a:xfrm>
            <a:off x="5624230" y="4810842"/>
            <a:ext cx="270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7. Vejen til grotten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mødet med gudinden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2786968" y="5572438"/>
            <a:ext cx="4482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8. Kamp på liv og død (i hvalens mave) 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1135812" y="4561724"/>
            <a:ext cx="1980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9. Belønning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sværdet vindes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1117920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1. 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5472954" y="1077713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2. Opfordring til eventyr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6019861" y="1616220"/>
            <a:ext cx="1992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3. Heltens tøven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6344054" y="2155471"/>
            <a:ext cx="2877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4. Mødet med mentoren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6447557" y="2811696"/>
            <a:ext cx="144859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5. Tærsklen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" dirty="0" smtClean="0">
                <a:latin typeface="Optima"/>
                <a:cs typeface="Optima"/>
              </a:rPr>
              <a:t>z</a:t>
            </a:r>
            <a:r>
              <a:rPr lang="da-DK" sz="500" dirty="0" smtClean="0">
                <a:latin typeface="Optima"/>
                <a:cs typeface="Optima"/>
              </a:rPr>
              <a:t> </a:t>
            </a:r>
            <a:br>
              <a:rPr lang="da-DK" sz="5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overskrides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6" name="Tekstfelt 25"/>
          <p:cNvSpPr txBox="1"/>
          <p:nvPr/>
        </p:nvSpPr>
        <p:spPr>
          <a:xfrm>
            <a:off x="6310846" y="3827744"/>
            <a:ext cx="2276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6. Prøvelser 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venner og fjender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7" name="Tekstfelt 26"/>
          <p:cNvSpPr txBox="1"/>
          <p:nvPr/>
        </p:nvSpPr>
        <p:spPr>
          <a:xfrm>
            <a:off x="5624230" y="4810842"/>
            <a:ext cx="270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7. Vejen til grotten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mødet med gudinden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2786968" y="5572438"/>
            <a:ext cx="4482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8. Kamp på liv og død (i hvalens mave) 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9" name="Tekstfelt 28"/>
          <p:cNvSpPr txBox="1"/>
          <p:nvPr/>
        </p:nvSpPr>
        <p:spPr>
          <a:xfrm>
            <a:off x="457074" y="3140333"/>
            <a:ext cx="1567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10. Vejen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 tilbage/frem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1135812" y="4561724"/>
            <a:ext cx="1980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9. Belønning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sværdet vindes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1117920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1. 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5472954" y="1077713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2. Opfordring til eventyr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6019861" y="1616220"/>
            <a:ext cx="1992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3. Heltens tøven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6344054" y="2155471"/>
            <a:ext cx="2877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4. Mødet med mentoren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6447557" y="2811696"/>
            <a:ext cx="144859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5. Tærsklen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" dirty="0" smtClean="0">
                <a:latin typeface="Optima"/>
                <a:cs typeface="Optima"/>
              </a:rPr>
              <a:t>z</a:t>
            </a:r>
            <a:r>
              <a:rPr lang="da-DK" sz="500" dirty="0" smtClean="0">
                <a:latin typeface="Optima"/>
                <a:cs typeface="Optima"/>
              </a:rPr>
              <a:t> </a:t>
            </a:r>
            <a:br>
              <a:rPr lang="da-DK" sz="5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overskrides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6" name="Tekstfelt 25"/>
          <p:cNvSpPr txBox="1"/>
          <p:nvPr/>
        </p:nvSpPr>
        <p:spPr>
          <a:xfrm>
            <a:off x="6310846" y="3827744"/>
            <a:ext cx="2276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6. Prøvelser 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venner og fjender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7" name="Tekstfelt 26"/>
          <p:cNvSpPr txBox="1"/>
          <p:nvPr/>
        </p:nvSpPr>
        <p:spPr>
          <a:xfrm>
            <a:off x="5624230" y="4810842"/>
            <a:ext cx="270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7. Vejen til grotten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mødet med gudinden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2786968" y="5572438"/>
            <a:ext cx="4482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8. Kamp på liv og død (i hvalens mave) 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9" name="Tekstfelt 28"/>
          <p:cNvSpPr txBox="1"/>
          <p:nvPr/>
        </p:nvSpPr>
        <p:spPr>
          <a:xfrm>
            <a:off x="457074" y="3140333"/>
            <a:ext cx="1567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10. Vejen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 tilbage/frem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1135812" y="4561724"/>
            <a:ext cx="1980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9. Belønning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sværdet vindes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4" name="Tekstfelt 33"/>
          <p:cNvSpPr txBox="1"/>
          <p:nvPr/>
        </p:nvSpPr>
        <p:spPr>
          <a:xfrm>
            <a:off x="27018" y="1567633"/>
            <a:ext cx="259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11. Heltens ophøjelse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88123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1. 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5472954" y="1077713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2. Opfordring til eventyr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6019861" y="1616220"/>
            <a:ext cx="1992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3. Heltens tøven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6344054" y="2155471"/>
            <a:ext cx="2877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4. Mødet med mentoren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6447557" y="2811696"/>
            <a:ext cx="144859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5. Tærsklen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" dirty="0" smtClean="0">
                <a:latin typeface="Optima"/>
                <a:cs typeface="Optima"/>
              </a:rPr>
              <a:t>z</a:t>
            </a:r>
            <a:r>
              <a:rPr lang="da-DK" sz="500" dirty="0" smtClean="0">
                <a:latin typeface="Optima"/>
                <a:cs typeface="Optima"/>
              </a:rPr>
              <a:t> </a:t>
            </a:r>
            <a:br>
              <a:rPr lang="da-DK" sz="5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overskrides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6" name="Tekstfelt 25"/>
          <p:cNvSpPr txBox="1"/>
          <p:nvPr/>
        </p:nvSpPr>
        <p:spPr>
          <a:xfrm>
            <a:off x="6310846" y="3827744"/>
            <a:ext cx="2276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6. Prøvelser 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venner og fjender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7" name="Tekstfelt 26"/>
          <p:cNvSpPr txBox="1"/>
          <p:nvPr/>
        </p:nvSpPr>
        <p:spPr>
          <a:xfrm>
            <a:off x="5624230" y="4810842"/>
            <a:ext cx="270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7. Vejen til grotten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mødet med gudinden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2786968" y="5572438"/>
            <a:ext cx="4482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8. Kamp på liv og død (i hvalens mave) 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9" name="Tekstfelt 28"/>
          <p:cNvSpPr txBox="1"/>
          <p:nvPr/>
        </p:nvSpPr>
        <p:spPr>
          <a:xfrm>
            <a:off x="457074" y="3140333"/>
            <a:ext cx="1567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10. Vejen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 tilbage/frem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1135812" y="4561724"/>
            <a:ext cx="1980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9. Belønning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sværdet vindes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2" name="Tekstfelt 31"/>
          <p:cNvSpPr txBox="1"/>
          <p:nvPr/>
        </p:nvSpPr>
        <p:spPr>
          <a:xfrm>
            <a:off x="1044028" y="702994"/>
            <a:ext cx="219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12. Tilbagevenden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4" name="Tekstfelt 33"/>
          <p:cNvSpPr txBox="1"/>
          <p:nvPr/>
        </p:nvSpPr>
        <p:spPr>
          <a:xfrm>
            <a:off x="27018" y="1567633"/>
            <a:ext cx="259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11. Heltens ophøjelse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1231191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1. 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5472954" y="1077713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2. Opfordring til eventyr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6019861" y="1616220"/>
            <a:ext cx="1992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3. Heltens tøven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6344054" y="2155471"/>
            <a:ext cx="2877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4. Mødet med mentoren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6447557" y="2811696"/>
            <a:ext cx="144859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5. Tærsklen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" dirty="0" smtClean="0">
                <a:latin typeface="Optima"/>
                <a:cs typeface="Optima"/>
              </a:rPr>
              <a:t>z</a:t>
            </a:r>
            <a:r>
              <a:rPr lang="da-DK" sz="500" dirty="0" smtClean="0">
                <a:latin typeface="Optima"/>
                <a:cs typeface="Optima"/>
              </a:rPr>
              <a:t> </a:t>
            </a:r>
            <a:br>
              <a:rPr lang="da-DK" sz="5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overskrides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6" name="Tekstfelt 25"/>
          <p:cNvSpPr txBox="1"/>
          <p:nvPr/>
        </p:nvSpPr>
        <p:spPr>
          <a:xfrm>
            <a:off x="6310846" y="3827744"/>
            <a:ext cx="2276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6. Prøvelser 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venner og fjender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7" name="Tekstfelt 26"/>
          <p:cNvSpPr txBox="1"/>
          <p:nvPr/>
        </p:nvSpPr>
        <p:spPr>
          <a:xfrm>
            <a:off x="5624230" y="4810842"/>
            <a:ext cx="270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7. Vejen til grotten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mødet med gudinden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2786968" y="5572438"/>
            <a:ext cx="4482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8. Kamp på liv og død (i hvalens mave) 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9" name="Tekstfelt 28"/>
          <p:cNvSpPr txBox="1"/>
          <p:nvPr/>
        </p:nvSpPr>
        <p:spPr>
          <a:xfrm>
            <a:off x="457074" y="3140333"/>
            <a:ext cx="1567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10. Vejen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 tilbage/frem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1135812" y="4561724"/>
            <a:ext cx="1980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9. Belønning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sværdet vindes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2" name="Tekstfelt 31"/>
          <p:cNvSpPr txBox="1"/>
          <p:nvPr/>
        </p:nvSpPr>
        <p:spPr>
          <a:xfrm>
            <a:off x="1044028" y="702994"/>
            <a:ext cx="219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12. Tilbagevenden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4" name="Tekstfelt 33"/>
          <p:cNvSpPr txBox="1"/>
          <p:nvPr/>
        </p:nvSpPr>
        <p:spPr>
          <a:xfrm>
            <a:off x="27018" y="1567633"/>
            <a:ext cx="259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11. Heltens ophøjelse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88123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4" grpId="0"/>
      <p:bldP spid="35" grpId="0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1. 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5472954" y="1077713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2. Opfordring til eventyr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6019861" y="1616220"/>
            <a:ext cx="1992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3. Heltens tøven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6344054" y="2155471"/>
            <a:ext cx="2877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4. Mødet med mentoren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6447557" y="2811696"/>
            <a:ext cx="144859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5. Tærsklen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" dirty="0" smtClean="0">
                <a:latin typeface="Optima"/>
                <a:cs typeface="Optima"/>
              </a:rPr>
              <a:t>z</a:t>
            </a:r>
            <a:r>
              <a:rPr lang="da-DK" sz="500" dirty="0" smtClean="0">
                <a:latin typeface="Optima"/>
                <a:cs typeface="Optima"/>
              </a:rPr>
              <a:t> </a:t>
            </a:r>
            <a:br>
              <a:rPr lang="da-DK" sz="5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overskrides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6" name="Tekstfelt 25"/>
          <p:cNvSpPr txBox="1"/>
          <p:nvPr/>
        </p:nvSpPr>
        <p:spPr>
          <a:xfrm>
            <a:off x="6310846" y="3827744"/>
            <a:ext cx="2276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6. Prøvelser 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venner og fjender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7" name="Tekstfelt 26"/>
          <p:cNvSpPr txBox="1"/>
          <p:nvPr/>
        </p:nvSpPr>
        <p:spPr>
          <a:xfrm>
            <a:off x="5624230" y="4810842"/>
            <a:ext cx="270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7. Vejen til grotten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mødet med gudinden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2786968" y="5572438"/>
            <a:ext cx="4482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8. Kamp på liv og død (i hvalens mave) 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9" name="Tekstfelt 28"/>
          <p:cNvSpPr txBox="1"/>
          <p:nvPr/>
        </p:nvSpPr>
        <p:spPr>
          <a:xfrm>
            <a:off x="457074" y="3140333"/>
            <a:ext cx="1567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10. Vejen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 tilbage/frem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1135812" y="4561724"/>
            <a:ext cx="1980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9. Belønning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sværdet vindes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2" name="Tekstfelt 31"/>
          <p:cNvSpPr txBox="1"/>
          <p:nvPr/>
        </p:nvSpPr>
        <p:spPr>
          <a:xfrm>
            <a:off x="1044028" y="702994"/>
            <a:ext cx="219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12. Tilbagevenden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4" name="Tekstfelt 33"/>
          <p:cNvSpPr txBox="1"/>
          <p:nvPr/>
        </p:nvSpPr>
        <p:spPr>
          <a:xfrm>
            <a:off x="27018" y="1567633"/>
            <a:ext cx="259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11. Heltens ophøjelse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88123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4" grpId="0"/>
      <p:bldP spid="35" grpId="0"/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1. 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5472954" y="1077713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2. Opfordring til eventyr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6019861" y="1616220"/>
            <a:ext cx="1992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3. Heltens tøven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6344054" y="2155471"/>
            <a:ext cx="2877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4. Mødet med mentoren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6447557" y="2811696"/>
            <a:ext cx="144859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5. Tærsklen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" dirty="0" smtClean="0">
                <a:latin typeface="Optima"/>
                <a:cs typeface="Optima"/>
              </a:rPr>
              <a:t>z</a:t>
            </a:r>
            <a:r>
              <a:rPr lang="da-DK" sz="500" dirty="0" smtClean="0">
                <a:latin typeface="Optima"/>
                <a:cs typeface="Optima"/>
              </a:rPr>
              <a:t> </a:t>
            </a:r>
            <a:br>
              <a:rPr lang="da-DK" sz="5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overskrides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6" name="Tekstfelt 25"/>
          <p:cNvSpPr txBox="1"/>
          <p:nvPr/>
        </p:nvSpPr>
        <p:spPr>
          <a:xfrm>
            <a:off x="6310846" y="3827744"/>
            <a:ext cx="2276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6. Prøvelser 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venner og fjender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7" name="Tekstfelt 26"/>
          <p:cNvSpPr txBox="1"/>
          <p:nvPr/>
        </p:nvSpPr>
        <p:spPr>
          <a:xfrm>
            <a:off x="5624230" y="4810842"/>
            <a:ext cx="270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7. Vejen til grotten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mødet med gudinden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2786968" y="5572438"/>
            <a:ext cx="4482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8. Kamp på liv og død (i hvalens mave) 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9" name="Tekstfelt 28"/>
          <p:cNvSpPr txBox="1"/>
          <p:nvPr/>
        </p:nvSpPr>
        <p:spPr>
          <a:xfrm>
            <a:off x="457074" y="3140333"/>
            <a:ext cx="1567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10. Vejen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 tilbage/frem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1135812" y="4561724"/>
            <a:ext cx="1980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9. Belønning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sværdet vindes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2" name="Tekstfelt 31"/>
          <p:cNvSpPr txBox="1"/>
          <p:nvPr/>
        </p:nvSpPr>
        <p:spPr>
          <a:xfrm>
            <a:off x="1044028" y="702994"/>
            <a:ext cx="219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12. Tilbagevenden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4" name="Tekstfelt 33"/>
          <p:cNvSpPr txBox="1"/>
          <p:nvPr/>
        </p:nvSpPr>
        <p:spPr>
          <a:xfrm>
            <a:off x="27018" y="1567633"/>
            <a:ext cx="259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11. Heltens ophøjelse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88123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4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grayscl/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174"/>
                    </a14:imgEffect>
                    <a14:imgEffect>
                      <a14:brightnessContrast bright="15000" contrast="1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91198" y="1927406"/>
            <a:ext cx="5264802" cy="352611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1080" y="-156881"/>
            <a:ext cx="5205038" cy="697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177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1. 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5472954" y="1077713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2. Opfordring til eventyr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6019861" y="1616220"/>
            <a:ext cx="1992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3. Heltens tøven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6344054" y="2155471"/>
            <a:ext cx="2877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4. Mødet med mentoren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6447557" y="2811696"/>
            <a:ext cx="144859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5. Tærsklen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" dirty="0" smtClean="0">
                <a:latin typeface="Optima"/>
                <a:cs typeface="Optima"/>
              </a:rPr>
              <a:t>z</a:t>
            </a:r>
            <a:r>
              <a:rPr lang="da-DK" sz="500" dirty="0" smtClean="0">
                <a:latin typeface="Optima"/>
                <a:cs typeface="Optima"/>
              </a:rPr>
              <a:t> </a:t>
            </a:r>
            <a:br>
              <a:rPr lang="da-DK" sz="5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overskrides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6" name="Tekstfelt 25"/>
          <p:cNvSpPr txBox="1"/>
          <p:nvPr/>
        </p:nvSpPr>
        <p:spPr>
          <a:xfrm>
            <a:off x="6310846" y="3827744"/>
            <a:ext cx="2276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6. Prøvelser 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venner og fjender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7" name="Tekstfelt 26"/>
          <p:cNvSpPr txBox="1"/>
          <p:nvPr/>
        </p:nvSpPr>
        <p:spPr>
          <a:xfrm>
            <a:off x="5624230" y="4810842"/>
            <a:ext cx="270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7. Vejen til grotten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mødet med gudinden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2786968" y="5572438"/>
            <a:ext cx="4482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8. Kamp på liv og død (i hvalens mave) 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9" name="Tekstfelt 28"/>
          <p:cNvSpPr txBox="1"/>
          <p:nvPr/>
        </p:nvSpPr>
        <p:spPr>
          <a:xfrm>
            <a:off x="457074" y="3140333"/>
            <a:ext cx="1567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10. Vejen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 tilbage/frem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1135812" y="4561724"/>
            <a:ext cx="1980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9. Belønning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sværdet vindes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2" name="Tekstfelt 31"/>
          <p:cNvSpPr txBox="1"/>
          <p:nvPr/>
        </p:nvSpPr>
        <p:spPr>
          <a:xfrm>
            <a:off x="1044028" y="702994"/>
            <a:ext cx="219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12. Tilbagevenden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4" name="Tekstfelt 33"/>
          <p:cNvSpPr txBox="1"/>
          <p:nvPr/>
        </p:nvSpPr>
        <p:spPr>
          <a:xfrm>
            <a:off x="27018" y="1567633"/>
            <a:ext cx="259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11. Heltens ophøjelse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88123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4" grpId="0"/>
      <p:bldP spid="35" grpId="0"/>
      <p:bldP spid="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1. 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5472954" y="1077713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2. Opfordring til eventyr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6019861" y="1616220"/>
            <a:ext cx="1992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3. Heltens tøven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6344054" y="2155471"/>
            <a:ext cx="2877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4. Mødet med mentoren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6447557" y="2811696"/>
            <a:ext cx="144859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5. Tærsklen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" dirty="0" smtClean="0">
                <a:latin typeface="Optima"/>
                <a:cs typeface="Optima"/>
              </a:rPr>
              <a:t>z</a:t>
            </a:r>
            <a:r>
              <a:rPr lang="da-DK" sz="500" dirty="0" smtClean="0">
                <a:latin typeface="Optima"/>
                <a:cs typeface="Optima"/>
              </a:rPr>
              <a:t> </a:t>
            </a:r>
            <a:br>
              <a:rPr lang="da-DK" sz="5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overskrides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6" name="Tekstfelt 25"/>
          <p:cNvSpPr txBox="1"/>
          <p:nvPr/>
        </p:nvSpPr>
        <p:spPr>
          <a:xfrm>
            <a:off x="6310846" y="3827744"/>
            <a:ext cx="2276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6. Prøvelser 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venner og fjender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7" name="Tekstfelt 26"/>
          <p:cNvSpPr txBox="1"/>
          <p:nvPr/>
        </p:nvSpPr>
        <p:spPr>
          <a:xfrm>
            <a:off x="5624230" y="4810842"/>
            <a:ext cx="270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7. Vejen til grotten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mødet med gudinden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2786968" y="5572438"/>
            <a:ext cx="4482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8. Kamp på liv og død (i hvalens mave) 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9" name="Tekstfelt 28"/>
          <p:cNvSpPr txBox="1"/>
          <p:nvPr/>
        </p:nvSpPr>
        <p:spPr>
          <a:xfrm>
            <a:off x="457074" y="3140333"/>
            <a:ext cx="1567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10. Vejen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 tilbage/frem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1135812" y="4561724"/>
            <a:ext cx="1980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9. Belønning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sværdet vindes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2" name="Tekstfelt 31"/>
          <p:cNvSpPr txBox="1"/>
          <p:nvPr/>
        </p:nvSpPr>
        <p:spPr>
          <a:xfrm>
            <a:off x="1044028" y="702994"/>
            <a:ext cx="219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12. Tilbagevenden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4" name="Tekstfelt 33"/>
          <p:cNvSpPr txBox="1"/>
          <p:nvPr/>
        </p:nvSpPr>
        <p:spPr>
          <a:xfrm>
            <a:off x="27018" y="1567633"/>
            <a:ext cx="259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11. Heltens ophøjelse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88123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4" grpId="0"/>
      <p:bldP spid="35" grpId="0"/>
      <p:bldP spid="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1. 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5472954" y="1077713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2. Opfordring til eventyr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6019861" y="1616220"/>
            <a:ext cx="1992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3. Heltens tøven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6344054" y="2155471"/>
            <a:ext cx="2877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4. Mødet med mentoren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6447557" y="2811696"/>
            <a:ext cx="144859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5. Tærsklen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" dirty="0" smtClean="0">
                <a:latin typeface="Optima"/>
                <a:cs typeface="Optima"/>
              </a:rPr>
              <a:t>z</a:t>
            </a:r>
            <a:r>
              <a:rPr lang="da-DK" sz="500" dirty="0" smtClean="0">
                <a:latin typeface="Optima"/>
                <a:cs typeface="Optima"/>
              </a:rPr>
              <a:t> </a:t>
            </a:r>
            <a:br>
              <a:rPr lang="da-DK" sz="5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overskrides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6" name="Tekstfelt 25"/>
          <p:cNvSpPr txBox="1"/>
          <p:nvPr/>
        </p:nvSpPr>
        <p:spPr>
          <a:xfrm>
            <a:off x="6310846" y="3827744"/>
            <a:ext cx="2276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6. Prøvelser 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venner og fjender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7" name="Tekstfelt 26"/>
          <p:cNvSpPr txBox="1"/>
          <p:nvPr/>
        </p:nvSpPr>
        <p:spPr>
          <a:xfrm>
            <a:off x="5624230" y="4810842"/>
            <a:ext cx="270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7. Vejen til grotten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mødet med gudinden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2786968" y="5572438"/>
            <a:ext cx="4482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8. Kamp på liv og død (i hvalens mave) 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9" name="Tekstfelt 28"/>
          <p:cNvSpPr txBox="1"/>
          <p:nvPr/>
        </p:nvSpPr>
        <p:spPr>
          <a:xfrm>
            <a:off x="457074" y="3140333"/>
            <a:ext cx="1567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10. Vejen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 tilbage/frem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1135812" y="4561724"/>
            <a:ext cx="1980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9. Belønning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sværdet vindes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2" name="Tekstfelt 31"/>
          <p:cNvSpPr txBox="1"/>
          <p:nvPr/>
        </p:nvSpPr>
        <p:spPr>
          <a:xfrm>
            <a:off x="1044028" y="702994"/>
            <a:ext cx="219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12. Tilbagevenden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4" name="Tekstfelt 33"/>
          <p:cNvSpPr txBox="1"/>
          <p:nvPr/>
        </p:nvSpPr>
        <p:spPr>
          <a:xfrm>
            <a:off x="27018" y="1567633"/>
            <a:ext cx="259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11. Heltens ophøjelse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88123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4" grpId="0"/>
      <p:bldP spid="35" grpId="0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1. 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5472954" y="1077713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2. Opfordring til eventyr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6019861" y="1616220"/>
            <a:ext cx="1992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3. Heltens tøven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6344054" y="2155471"/>
            <a:ext cx="2877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4. Mødet med mentoren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6447557" y="2811696"/>
            <a:ext cx="144859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5. Tærsklen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" dirty="0" smtClean="0">
                <a:latin typeface="Optima"/>
                <a:cs typeface="Optima"/>
              </a:rPr>
              <a:t>z</a:t>
            </a:r>
            <a:r>
              <a:rPr lang="da-DK" sz="500" dirty="0" smtClean="0">
                <a:latin typeface="Optima"/>
                <a:cs typeface="Optima"/>
              </a:rPr>
              <a:t> </a:t>
            </a:r>
            <a:br>
              <a:rPr lang="da-DK" sz="5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overskrides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6" name="Tekstfelt 25"/>
          <p:cNvSpPr txBox="1"/>
          <p:nvPr/>
        </p:nvSpPr>
        <p:spPr>
          <a:xfrm>
            <a:off x="6310846" y="3827744"/>
            <a:ext cx="2276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6. Prøvelser 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venner og fjender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7" name="Tekstfelt 26"/>
          <p:cNvSpPr txBox="1"/>
          <p:nvPr/>
        </p:nvSpPr>
        <p:spPr>
          <a:xfrm>
            <a:off x="5624230" y="4810842"/>
            <a:ext cx="270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7. Vejen til grotten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mødet med gudinden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2786968" y="5572438"/>
            <a:ext cx="4482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8. Kamp på liv og død (i hvalens mave) 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9" name="Tekstfelt 28"/>
          <p:cNvSpPr txBox="1"/>
          <p:nvPr/>
        </p:nvSpPr>
        <p:spPr>
          <a:xfrm>
            <a:off x="457074" y="3140333"/>
            <a:ext cx="1567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10. Vejen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 tilbage/frem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1135812" y="4561724"/>
            <a:ext cx="1980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9. Belønning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sværdet vindes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2" name="Tekstfelt 31"/>
          <p:cNvSpPr txBox="1"/>
          <p:nvPr/>
        </p:nvSpPr>
        <p:spPr>
          <a:xfrm>
            <a:off x="1044028" y="702994"/>
            <a:ext cx="219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12. Tilbagevenden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4" name="Tekstfelt 33"/>
          <p:cNvSpPr txBox="1"/>
          <p:nvPr/>
        </p:nvSpPr>
        <p:spPr>
          <a:xfrm>
            <a:off x="27018" y="1567633"/>
            <a:ext cx="259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11. Heltens ophøjelse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88123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4" grpId="0"/>
      <p:bldP spid="35" grpId="0"/>
      <p:bldP spid="3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1. 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5472954" y="1077713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2. Opfordring til eventyr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6019861" y="1616220"/>
            <a:ext cx="1992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3. Heltens tøven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6344054" y="2155471"/>
            <a:ext cx="2877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4. Mødet med mentoren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6447557" y="2811696"/>
            <a:ext cx="144859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5. Tærsklen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" dirty="0" smtClean="0">
                <a:latin typeface="Optima"/>
                <a:cs typeface="Optima"/>
              </a:rPr>
              <a:t>z</a:t>
            </a:r>
            <a:r>
              <a:rPr lang="da-DK" sz="500" dirty="0" smtClean="0">
                <a:latin typeface="Optima"/>
                <a:cs typeface="Optima"/>
              </a:rPr>
              <a:t> </a:t>
            </a:r>
            <a:br>
              <a:rPr lang="da-DK" sz="5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overskrides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6" name="Tekstfelt 25"/>
          <p:cNvSpPr txBox="1"/>
          <p:nvPr/>
        </p:nvSpPr>
        <p:spPr>
          <a:xfrm>
            <a:off x="6310846" y="3827744"/>
            <a:ext cx="2276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6. Prøvelser 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venner og fjender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7" name="Tekstfelt 26"/>
          <p:cNvSpPr txBox="1"/>
          <p:nvPr/>
        </p:nvSpPr>
        <p:spPr>
          <a:xfrm>
            <a:off x="5624230" y="4810842"/>
            <a:ext cx="270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7. Vejen til grotten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mødet med gudinden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2786968" y="5572438"/>
            <a:ext cx="4482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8. Kamp på liv og død (i hvalens mave) 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9" name="Tekstfelt 28"/>
          <p:cNvSpPr txBox="1"/>
          <p:nvPr/>
        </p:nvSpPr>
        <p:spPr>
          <a:xfrm>
            <a:off x="457074" y="3140333"/>
            <a:ext cx="1567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10. Vejen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 tilbage/frem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1135812" y="4561724"/>
            <a:ext cx="1980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9. Belønning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sværdet vindes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2" name="Tekstfelt 31"/>
          <p:cNvSpPr txBox="1"/>
          <p:nvPr/>
        </p:nvSpPr>
        <p:spPr>
          <a:xfrm>
            <a:off x="1044028" y="702994"/>
            <a:ext cx="219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12. Tilbagevenden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4" name="Tekstfelt 33"/>
          <p:cNvSpPr txBox="1"/>
          <p:nvPr/>
        </p:nvSpPr>
        <p:spPr>
          <a:xfrm>
            <a:off x="27018" y="1567633"/>
            <a:ext cx="259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11. Heltens ophøjelse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88123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4" grpId="0"/>
      <p:bldP spid="35" grpId="0"/>
      <p:bldP spid="3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1. 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5472954" y="1077713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2. Opfordring til eventyr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6019861" y="1616220"/>
            <a:ext cx="1992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3. Heltens tøven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6344054" y="2155471"/>
            <a:ext cx="2877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4. Mødet med mentoren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6447557" y="2811696"/>
            <a:ext cx="144859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5. Tærsklen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" dirty="0" smtClean="0">
                <a:latin typeface="Optima"/>
                <a:cs typeface="Optima"/>
              </a:rPr>
              <a:t>z</a:t>
            </a:r>
            <a:r>
              <a:rPr lang="da-DK" sz="500" dirty="0" smtClean="0">
                <a:latin typeface="Optima"/>
                <a:cs typeface="Optima"/>
              </a:rPr>
              <a:t> </a:t>
            </a:r>
            <a:br>
              <a:rPr lang="da-DK" sz="5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overskrides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6" name="Tekstfelt 25"/>
          <p:cNvSpPr txBox="1"/>
          <p:nvPr/>
        </p:nvSpPr>
        <p:spPr>
          <a:xfrm>
            <a:off x="6310846" y="3827744"/>
            <a:ext cx="2276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6. Prøvelser 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venner og fjender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7" name="Tekstfelt 26"/>
          <p:cNvSpPr txBox="1"/>
          <p:nvPr/>
        </p:nvSpPr>
        <p:spPr>
          <a:xfrm>
            <a:off x="5624230" y="4810842"/>
            <a:ext cx="270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7. Vejen til grotten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mødet med gudinden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2786968" y="5572438"/>
            <a:ext cx="4482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8. Kamp på liv og død (i hvalens mave) 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9" name="Tekstfelt 28"/>
          <p:cNvSpPr txBox="1"/>
          <p:nvPr/>
        </p:nvSpPr>
        <p:spPr>
          <a:xfrm>
            <a:off x="457074" y="3140333"/>
            <a:ext cx="1567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10. Vejen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 tilbage/frem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1135812" y="4561724"/>
            <a:ext cx="1980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9. Belønning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sværdet vindes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2" name="Tekstfelt 31"/>
          <p:cNvSpPr txBox="1"/>
          <p:nvPr/>
        </p:nvSpPr>
        <p:spPr>
          <a:xfrm>
            <a:off x="1044028" y="702994"/>
            <a:ext cx="219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12. Tilbagevenden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4" name="Tekstfelt 33"/>
          <p:cNvSpPr txBox="1"/>
          <p:nvPr/>
        </p:nvSpPr>
        <p:spPr>
          <a:xfrm>
            <a:off x="27018" y="1567633"/>
            <a:ext cx="259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11. Heltens ophøjelse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88123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4" grpId="0"/>
      <p:bldP spid="35" grpId="0"/>
      <p:bldP spid="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1. 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5472954" y="1077713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2. Opfordring til eventyr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6019861" y="1616220"/>
            <a:ext cx="1992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3. Heltens tøven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6344054" y="2155471"/>
            <a:ext cx="2877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4. Mødet med mentoren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6447557" y="2811696"/>
            <a:ext cx="144859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5. Tærsklen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" dirty="0" smtClean="0">
                <a:latin typeface="Optima"/>
                <a:cs typeface="Optima"/>
              </a:rPr>
              <a:t>z</a:t>
            </a:r>
            <a:r>
              <a:rPr lang="da-DK" sz="500" dirty="0" smtClean="0">
                <a:latin typeface="Optima"/>
                <a:cs typeface="Optima"/>
              </a:rPr>
              <a:t> </a:t>
            </a:r>
            <a:br>
              <a:rPr lang="da-DK" sz="5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overskrides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6" name="Tekstfelt 25"/>
          <p:cNvSpPr txBox="1"/>
          <p:nvPr/>
        </p:nvSpPr>
        <p:spPr>
          <a:xfrm>
            <a:off x="6310846" y="3827744"/>
            <a:ext cx="2276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6. Prøvelser 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venner og fjender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7" name="Tekstfelt 26"/>
          <p:cNvSpPr txBox="1"/>
          <p:nvPr/>
        </p:nvSpPr>
        <p:spPr>
          <a:xfrm>
            <a:off x="5624230" y="4810842"/>
            <a:ext cx="270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7. Vejen til grotten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mødet med gudinden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2786968" y="5572438"/>
            <a:ext cx="4482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8. Kamp på liv og død (i hvalens mave) 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9" name="Tekstfelt 28"/>
          <p:cNvSpPr txBox="1"/>
          <p:nvPr/>
        </p:nvSpPr>
        <p:spPr>
          <a:xfrm>
            <a:off x="457074" y="3140333"/>
            <a:ext cx="1567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10. Vejen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 tilbage/frem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1135812" y="4561724"/>
            <a:ext cx="1980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9. Belønning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sværdet vindes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2" name="Tekstfelt 31"/>
          <p:cNvSpPr txBox="1"/>
          <p:nvPr/>
        </p:nvSpPr>
        <p:spPr>
          <a:xfrm>
            <a:off x="1044028" y="702994"/>
            <a:ext cx="219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12. Tilbagevenden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4" name="Tekstfelt 33"/>
          <p:cNvSpPr txBox="1"/>
          <p:nvPr/>
        </p:nvSpPr>
        <p:spPr>
          <a:xfrm>
            <a:off x="27018" y="1567633"/>
            <a:ext cx="259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11. Heltens ophøjelse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88123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4" grpId="0"/>
      <p:bldP spid="35" grpId="0"/>
      <p:bldP spid="3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1. 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5472954" y="1077713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2. Opfordring til eventyr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6019861" y="1616220"/>
            <a:ext cx="1992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3. Heltens tøven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6344054" y="2155471"/>
            <a:ext cx="2877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4. Mødet med mentoren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6447557" y="2811696"/>
            <a:ext cx="144859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5. Tærsklen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" dirty="0" smtClean="0">
                <a:latin typeface="Optima"/>
                <a:cs typeface="Optima"/>
              </a:rPr>
              <a:t>z</a:t>
            </a:r>
            <a:r>
              <a:rPr lang="da-DK" sz="500" dirty="0" smtClean="0">
                <a:latin typeface="Optima"/>
                <a:cs typeface="Optima"/>
              </a:rPr>
              <a:t> </a:t>
            </a:r>
            <a:br>
              <a:rPr lang="da-DK" sz="5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overskrides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6" name="Tekstfelt 25"/>
          <p:cNvSpPr txBox="1"/>
          <p:nvPr/>
        </p:nvSpPr>
        <p:spPr>
          <a:xfrm>
            <a:off x="6310846" y="3827744"/>
            <a:ext cx="2276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6. Prøvelser 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venner og fjender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7" name="Tekstfelt 26"/>
          <p:cNvSpPr txBox="1"/>
          <p:nvPr/>
        </p:nvSpPr>
        <p:spPr>
          <a:xfrm>
            <a:off x="5624230" y="4810842"/>
            <a:ext cx="270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7. Vejen til grotten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mødet med gudinden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2786968" y="5572438"/>
            <a:ext cx="4482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8. Kamp på liv og død (i hvalens mave) 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1135812" y="4561724"/>
            <a:ext cx="1980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9. Belønning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sværdet vindes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1117920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5" grpId="0"/>
      <p:bldP spid="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1. 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5472954" y="1077713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2. Opfordring til eventyr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6019861" y="1616220"/>
            <a:ext cx="1992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3. Heltens tøven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6344054" y="2155471"/>
            <a:ext cx="2877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4. Mødet med mentoren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6447557" y="2811696"/>
            <a:ext cx="144859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5. Tærsklen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" dirty="0" smtClean="0">
                <a:latin typeface="Optima"/>
                <a:cs typeface="Optima"/>
              </a:rPr>
              <a:t>z</a:t>
            </a:r>
            <a:r>
              <a:rPr lang="da-DK" sz="500" dirty="0" smtClean="0">
                <a:latin typeface="Optima"/>
                <a:cs typeface="Optima"/>
              </a:rPr>
              <a:t> </a:t>
            </a:r>
            <a:br>
              <a:rPr lang="da-DK" sz="5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overskrides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6" name="Tekstfelt 25"/>
          <p:cNvSpPr txBox="1"/>
          <p:nvPr/>
        </p:nvSpPr>
        <p:spPr>
          <a:xfrm>
            <a:off x="6310846" y="3827744"/>
            <a:ext cx="2276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6. Prøvelser 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venner og fjender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7" name="Tekstfelt 26"/>
          <p:cNvSpPr txBox="1"/>
          <p:nvPr/>
        </p:nvSpPr>
        <p:spPr>
          <a:xfrm>
            <a:off x="5624230" y="4810842"/>
            <a:ext cx="270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7. Vejen til grotten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mødet med gudinden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2786968" y="5572438"/>
            <a:ext cx="4482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8. Kamp på liv og død (i hvalens mave) 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9" name="Tekstfelt 28"/>
          <p:cNvSpPr txBox="1"/>
          <p:nvPr/>
        </p:nvSpPr>
        <p:spPr>
          <a:xfrm>
            <a:off x="457074" y="3140333"/>
            <a:ext cx="1567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10. Vejen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 tilbage/frem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1135812" y="4561724"/>
            <a:ext cx="1980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9. Belønning</a:t>
            </a:r>
            <a:br>
              <a:rPr lang="da-DK" sz="2000" dirty="0" smtClean="0">
                <a:latin typeface="Optima"/>
                <a:cs typeface="Optima"/>
              </a:rPr>
            </a:br>
            <a:r>
              <a:rPr lang="da-DK" sz="2000" dirty="0" smtClean="0">
                <a:latin typeface="Optima"/>
                <a:cs typeface="Optima"/>
              </a:rPr>
              <a:t>- sværdet vindes</a:t>
            </a:r>
          </a:p>
          <a:p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2" name="Tekstfelt 31"/>
          <p:cNvSpPr txBox="1"/>
          <p:nvPr/>
        </p:nvSpPr>
        <p:spPr>
          <a:xfrm>
            <a:off x="1044028" y="702994"/>
            <a:ext cx="219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12. Tilbagevenden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4" name="Tekstfelt 33"/>
          <p:cNvSpPr txBox="1"/>
          <p:nvPr/>
        </p:nvSpPr>
        <p:spPr>
          <a:xfrm>
            <a:off x="27018" y="1567633"/>
            <a:ext cx="259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11. Heltens ophøjelse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88123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bg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bg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bg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bg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solidFill>
                  <a:schemeClr val="bg1"/>
                </a:solidFill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solidFill>
                <a:schemeClr val="bg1"/>
              </a:solidFill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  <a:t>DEN SÆRLIGE VERDEN</a:t>
            </a:r>
            <a:endParaRPr lang="da-DK" sz="2000" dirty="0">
              <a:solidFill>
                <a:schemeClr val="bg1"/>
              </a:solidFill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  <a:t>1. Den almindelige verden</a:t>
            </a:r>
            <a:endParaRPr lang="da-DK" sz="2000" dirty="0">
              <a:solidFill>
                <a:schemeClr val="bg1"/>
              </a:solidFill>
              <a:latin typeface="Optima"/>
              <a:cs typeface="Optima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5472954" y="1077713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  <a:t>2. Opfordring til eventyr</a:t>
            </a:r>
            <a:endParaRPr lang="da-DK" sz="2000" dirty="0">
              <a:solidFill>
                <a:schemeClr val="bg1"/>
              </a:solidFill>
              <a:latin typeface="Optima"/>
              <a:cs typeface="Optima"/>
            </a:endParaRPr>
          </a:p>
        </p:txBody>
      </p:sp>
      <p:sp>
        <p:nvSpPr>
          <p:cNvPr id="23" name="Tekstfelt 22"/>
          <p:cNvSpPr txBox="1"/>
          <p:nvPr/>
        </p:nvSpPr>
        <p:spPr>
          <a:xfrm>
            <a:off x="6019861" y="1616220"/>
            <a:ext cx="1992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  <a:t>3. Heltens tøven</a:t>
            </a:r>
          </a:p>
          <a:p>
            <a:endParaRPr lang="da-DK" sz="2000" dirty="0">
              <a:solidFill>
                <a:schemeClr val="bg1"/>
              </a:solidFill>
              <a:latin typeface="Optima"/>
              <a:cs typeface="Optima"/>
            </a:endParaRPr>
          </a:p>
        </p:txBody>
      </p:sp>
      <p:sp>
        <p:nvSpPr>
          <p:cNvPr id="24" name="Tekstfelt 23"/>
          <p:cNvSpPr txBox="1"/>
          <p:nvPr/>
        </p:nvSpPr>
        <p:spPr>
          <a:xfrm>
            <a:off x="6344054" y="2155471"/>
            <a:ext cx="2877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  <a:t>4. Mødet med mentoren</a:t>
            </a:r>
          </a:p>
          <a:p>
            <a:endParaRPr lang="da-DK" sz="2000" dirty="0">
              <a:solidFill>
                <a:schemeClr val="bg1"/>
              </a:solidFill>
              <a:latin typeface="Optima"/>
              <a:cs typeface="Optima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6447557" y="2811696"/>
            <a:ext cx="144859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  <a:t>5. Tærsklen</a:t>
            </a:r>
            <a:b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</a:br>
            <a:r>
              <a:rPr lang="da-DK" sz="200" dirty="0" smtClean="0">
                <a:solidFill>
                  <a:schemeClr val="bg1"/>
                </a:solidFill>
                <a:latin typeface="Optima"/>
                <a:cs typeface="Optima"/>
              </a:rPr>
              <a:t>z</a:t>
            </a:r>
            <a:r>
              <a:rPr lang="da-DK" sz="500" dirty="0" smtClean="0">
                <a:solidFill>
                  <a:schemeClr val="bg1"/>
                </a:solidFill>
                <a:latin typeface="Optima"/>
                <a:cs typeface="Optima"/>
              </a:rPr>
              <a:t> </a:t>
            </a:r>
            <a:br>
              <a:rPr lang="da-DK" sz="500" dirty="0" smtClean="0">
                <a:solidFill>
                  <a:schemeClr val="bg1"/>
                </a:solidFill>
                <a:latin typeface="Optima"/>
                <a:cs typeface="Optima"/>
              </a:rPr>
            </a:br>
            <a: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  <a:t>overskrides</a:t>
            </a:r>
            <a:endParaRPr lang="da-DK" sz="2000" dirty="0">
              <a:solidFill>
                <a:schemeClr val="bg1"/>
              </a:solidFill>
              <a:latin typeface="Optima"/>
              <a:cs typeface="Optima"/>
            </a:endParaRPr>
          </a:p>
        </p:txBody>
      </p:sp>
      <p:sp>
        <p:nvSpPr>
          <p:cNvPr id="26" name="Tekstfelt 25"/>
          <p:cNvSpPr txBox="1"/>
          <p:nvPr/>
        </p:nvSpPr>
        <p:spPr>
          <a:xfrm>
            <a:off x="6310846" y="3827744"/>
            <a:ext cx="2276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  <a:t>6. Prøvelser </a:t>
            </a:r>
            <a:b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</a:br>
            <a: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  <a:t>- venner og fjender</a:t>
            </a:r>
            <a:endParaRPr lang="da-DK" sz="2000" dirty="0">
              <a:solidFill>
                <a:schemeClr val="bg1"/>
              </a:solidFill>
              <a:latin typeface="Optima"/>
              <a:cs typeface="Optima"/>
            </a:endParaRPr>
          </a:p>
        </p:txBody>
      </p:sp>
      <p:sp>
        <p:nvSpPr>
          <p:cNvPr id="27" name="Tekstfelt 26"/>
          <p:cNvSpPr txBox="1"/>
          <p:nvPr/>
        </p:nvSpPr>
        <p:spPr>
          <a:xfrm>
            <a:off x="5624230" y="4810842"/>
            <a:ext cx="270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  <a:t>7. Vejen til grotten</a:t>
            </a:r>
            <a:b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</a:br>
            <a: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  <a:t>- mødet med gudinden</a:t>
            </a:r>
          </a:p>
        </p:txBody>
      </p:sp>
      <p:sp>
        <p:nvSpPr>
          <p:cNvPr id="28" name="Tekstfelt 27"/>
          <p:cNvSpPr txBox="1"/>
          <p:nvPr/>
        </p:nvSpPr>
        <p:spPr>
          <a:xfrm>
            <a:off x="2786968" y="5572438"/>
            <a:ext cx="4482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  <a:t>8. Kamp på liv og død (i hvalens mave) </a:t>
            </a:r>
            <a:endParaRPr lang="da-DK" sz="2000" dirty="0">
              <a:solidFill>
                <a:schemeClr val="bg1"/>
              </a:solidFill>
              <a:latin typeface="Optima"/>
              <a:cs typeface="Optima"/>
            </a:endParaRPr>
          </a:p>
        </p:txBody>
      </p:sp>
      <p:sp>
        <p:nvSpPr>
          <p:cNvPr id="29" name="Tekstfelt 28"/>
          <p:cNvSpPr txBox="1"/>
          <p:nvPr/>
        </p:nvSpPr>
        <p:spPr>
          <a:xfrm>
            <a:off x="457074" y="3140333"/>
            <a:ext cx="1567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  <a:t>10. Vejen</a:t>
            </a:r>
            <a:b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</a:br>
            <a: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  <a:t> tilbage/frem</a:t>
            </a:r>
            <a:endParaRPr lang="da-DK" sz="2000" dirty="0">
              <a:solidFill>
                <a:schemeClr val="bg1"/>
              </a:solidFill>
              <a:latin typeface="Optima"/>
              <a:cs typeface="Optima"/>
            </a:endParaRPr>
          </a:p>
        </p:txBody>
      </p:sp>
      <p:sp>
        <p:nvSpPr>
          <p:cNvPr id="30" name="Tekstfelt 29"/>
          <p:cNvSpPr txBox="1"/>
          <p:nvPr/>
        </p:nvSpPr>
        <p:spPr>
          <a:xfrm>
            <a:off x="1135812" y="4561724"/>
            <a:ext cx="1980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  <a:t>9. Belønning</a:t>
            </a:r>
            <a:b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</a:br>
            <a: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  <a:t>- sværdet vindes</a:t>
            </a:r>
          </a:p>
          <a:p>
            <a:endParaRPr lang="da-DK" sz="2000" dirty="0">
              <a:solidFill>
                <a:schemeClr val="bg1"/>
              </a:solidFill>
              <a:latin typeface="Optima"/>
              <a:cs typeface="Optima"/>
            </a:endParaRPr>
          </a:p>
        </p:txBody>
      </p:sp>
      <p:sp>
        <p:nvSpPr>
          <p:cNvPr id="32" name="Tekstfelt 31"/>
          <p:cNvSpPr txBox="1"/>
          <p:nvPr/>
        </p:nvSpPr>
        <p:spPr>
          <a:xfrm>
            <a:off x="1044028" y="702994"/>
            <a:ext cx="219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  <a:t>12. Tilbagevenden</a:t>
            </a:r>
            <a:endParaRPr lang="da-DK" sz="2000" dirty="0">
              <a:solidFill>
                <a:schemeClr val="bg1"/>
              </a:solidFill>
              <a:latin typeface="Optima"/>
              <a:cs typeface="Optima"/>
            </a:endParaRPr>
          </a:p>
        </p:txBody>
      </p:sp>
      <p:sp>
        <p:nvSpPr>
          <p:cNvPr id="34" name="Tekstfelt 33"/>
          <p:cNvSpPr txBox="1"/>
          <p:nvPr/>
        </p:nvSpPr>
        <p:spPr>
          <a:xfrm>
            <a:off x="27018" y="1567633"/>
            <a:ext cx="259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  <a:t>11. Heltens ophøjelse</a:t>
            </a:r>
            <a:endParaRPr lang="da-DK" sz="2000" dirty="0">
              <a:solidFill>
                <a:schemeClr val="bg1"/>
              </a:solidFill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solidFill>
                  <a:schemeClr val="bg1"/>
                </a:solidFill>
                <a:latin typeface="Optima"/>
                <a:cs typeface="Optima"/>
              </a:rPr>
              <a:t>DEN ALMINDELIGE VERDEN</a:t>
            </a:r>
            <a:endParaRPr lang="da-DK" sz="2000" dirty="0">
              <a:solidFill>
                <a:schemeClr val="bg1"/>
              </a:solidFill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solidFill>
                  <a:schemeClr val="bg1"/>
                </a:solidFill>
                <a:latin typeface="Optima"/>
                <a:cs typeface="Optima"/>
              </a:rPr>
              <a:t>HELTENS INDRE REJSE</a:t>
            </a:r>
            <a:endParaRPr lang="da-DK" sz="2800" dirty="0">
              <a:solidFill>
                <a:schemeClr val="bg1"/>
              </a:solidFill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2662970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2727710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87621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2005151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87621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1. 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87621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rans 3"/>
          <p:cNvSpPr/>
          <p:nvPr/>
        </p:nvSpPr>
        <p:spPr>
          <a:xfrm>
            <a:off x="1935860" y="1031217"/>
            <a:ext cx="4584585" cy="4344821"/>
          </a:xfrm>
          <a:prstGeom prst="donut">
            <a:avLst>
              <a:gd name="adj" fmla="val 1065"/>
            </a:avLst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131553" y="3188235"/>
            <a:ext cx="6595224" cy="45719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237160" y="792640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33975" y="4724544"/>
            <a:ext cx="45719" cy="94049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  <a:latin typeface="Optima"/>
              <a:cs typeface="Optima"/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3218038" y="76162"/>
            <a:ext cx="2585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REJSE</a:t>
            </a:r>
          </a:p>
          <a:p>
            <a:endParaRPr lang="da-DK" sz="2800" dirty="0">
              <a:latin typeface="Optima"/>
              <a:cs typeface="Optima"/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3022796" y="3744869"/>
            <a:ext cx="2840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SÆRLIGE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1" name="Tekstfelt 20"/>
          <p:cNvSpPr txBox="1"/>
          <p:nvPr/>
        </p:nvSpPr>
        <p:spPr>
          <a:xfrm>
            <a:off x="4290051" y="630159"/>
            <a:ext cx="313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1. 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22" name="Tekstfelt 21"/>
          <p:cNvSpPr txBox="1"/>
          <p:nvPr/>
        </p:nvSpPr>
        <p:spPr>
          <a:xfrm>
            <a:off x="5472954" y="1077713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2. Opfordring til eventyr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5" name="Tekstfelt 34"/>
          <p:cNvSpPr txBox="1"/>
          <p:nvPr/>
        </p:nvSpPr>
        <p:spPr>
          <a:xfrm>
            <a:off x="2805094" y="2306446"/>
            <a:ext cx="34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Optima"/>
                <a:cs typeface="Optima"/>
              </a:rPr>
              <a:t>DEN ALMINDELIGE VERDEN</a:t>
            </a:r>
            <a:endParaRPr lang="da-DK" sz="2000" dirty="0">
              <a:latin typeface="Optima"/>
              <a:cs typeface="Optima"/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2609477" y="6164414"/>
            <a:ext cx="3743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latin typeface="Optima"/>
                <a:cs typeface="Optima"/>
              </a:rPr>
              <a:t>HELTENS INDRE REJSE</a:t>
            </a:r>
            <a:endParaRPr lang="da-DK" sz="2800" dirty="0">
              <a:latin typeface="Optima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2984597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Sort .thmx</Template>
  <TotalTime>2983</TotalTime>
  <Words>1271</Words>
  <Application>Microsoft Macintosh PowerPoint</Application>
  <PresentationFormat>Skærmshow (4:3)</PresentationFormat>
  <Paragraphs>335</Paragraphs>
  <Slides>28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28</vt:i4>
      </vt:variant>
    </vt:vector>
  </HeadingPairs>
  <TitlesOfParts>
    <vt:vector size="2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Stefan Nielsen</dc:creator>
  <cp:lastModifiedBy>Stefan Nielsen</cp:lastModifiedBy>
  <cp:revision>23</cp:revision>
  <dcterms:created xsi:type="dcterms:W3CDTF">2015-06-15T13:01:53Z</dcterms:created>
  <dcterms:modified xsi:type="dcterms:W3CDTF">2016-01-19T08:31:23Z</dcterms:modified>
</cp:coreProperties>
</file>